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6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fld id="{D9FD250A-40B3-4DDC-B640-066E53D3EB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43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288C27-1967-4DA0-AC8F-1688B370C5B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63264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288C27-1967-4DA0-AC8F-1688B370C5B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95669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288C27-1967-4DA0-AC8F-1688B370C5B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87002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288C27-1967-4DA0-AC8F-1688B370C5B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77707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8626" y="0"/>
            <a:ext cx="9150351" cy="6858000"/>
            <a:chOff x="0" y="0"/>
            <a:chExt cx="5764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1549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697" y="457"/>
              <a:ext cx="5067" cy="91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228"/>
              <a:ext cx="1156" cy="1145"/>
              <a:chOff x="0" y="228"/>
              <a:chExt cx="1156" cy="1145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237" y="1141"/>
                <a:ext cx="230" cy="23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696" y="458"/>
                <a:ext cx="230" cy="23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926" y="228"/>
                <a:ext cx="230" cy="23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467" y="1143"/>
                <a:ext cx="230" cy="230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926" y="457"/>
                <a:ext cx="230" cy="23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467" y="683"/>
                <a:ext cx="230" cy="23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684"/>
                <a:ext cx="230" cy="230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697" y="685"/>
                <a:ext cx="230" cy="23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237" y="915"/>
                <a:ext cx="230" cy="23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467" y="915"/>
                <a:ext cx="230" cy="23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25971" name="Rectangle 19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288640" y="860959"/>
            <a:ext cx="6019800" cy="666751"/>
          </a:xfrm>
        </p:spPr>
        <p:txBody>
          <a:bodyPr/>
          <a:lstStyle>
            <a:lvl1pPr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ECE 102 Engineering Computation</a:t>
            </a:r>
            <a:endParaRPr lang="en-US" dirty="0"/>
          </a:p>
        </p:txBody>
      </p:sp>
      <p:sp>
        <p:nvSpPr>
          <p:cNvPr id="125972" name="Rectangle 20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314040" y="2518912"/>
            <a:ext cx="6591300" cy="3500887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 baseline="0"/>
            </a:lvl1pPr>
          </a:lstStyle>
          <a:p>
            <a:r>
              <a:rPr lang="en-US" dirty="0" smtClean="0"/>
              <a:t>Topics</a:t>
            </a:r>
          </a:p>
          <a:p>
            <a:endParaRPr lang="en-US" dirty="0"/>
          </a:p>
        </p:txBody>
      </p:sp>
      <p:sp>
        <p:nvSpPr>
          <p:cNvPr id="21" name="Rectangle 19"/>
          <p:cNvSpPr txBox="1">
            <a:spLocks noChangeArrowheads="1"/>
          </p:cNvSpPr>
          <p:nvPr userDrawn="1"/>
        </p:nvSpPr>
        <p:spPr bwMode="auto">
          <a:xfrm>
            <a:off x="2294990" y="1564701"/>
            <a:ext cx="6019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baseline="0" dirty="0" smtClean="0">
                <a:solidFill>
                  <a:srgbClr val="FFFFCC"/>
                </a:solidFill>
              </a:rPr>
              <a:t>Phillip Wong</a:t>
            </a:r>
            <a:endParaRPr lang="en-US" sz="2400" kern="0" baseline="0" dirty="0">
              <a:solidFill>
                <a:srgbClr val="FFFFCC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099" y="195521"/>
            <a:ext cx="1641764" cy="32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486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13F35-CDB3-494A-8F96-C3DB43E63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B310B-686D-4B30-9678-557920037033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14C98-8F9E-47D9-9418-A0A89392F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64774-61CE-41C5-AA21-8DD6036E4B29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29C40-B791-45CF-B2FC-EE211E8B6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9C3A5-7A48-46D4-9ADD-2E99D1A21010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0D716-1B39-476C-AE01-9A077B0D9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22AC9-236D-41DE-9A58-90DDCACE6E65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FFD93-87EF-4488-925A-443B9A58A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AC496-3251-4777-8EFD-E9EEA2949761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3A9B4-C9C9-40D1-A06A-EC2EE5348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34B25-6CCC-43DE-A372-CE0E8422A07B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902EC-27D1-457E-B2AB-4E49E7BC1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C22BE-E6C2-4552-9500-B2356711AE82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8B006-42CC-4081-8CB9-B46DC1CCA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BEF5A-5F51-4A19-A512-B393A9C87C41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EB8EF-CED4-481C-8173-081E706D6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72FA0-6A9A-4447-82B1-1E908CA79775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D6AFE-03D5-471A-B030-57FD21C89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37CC9-11F0-4226-AE5F-3F12AF89BAA5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D7BC72DA-E748-4D39-B580-95EBA66AE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8192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192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192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8192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8192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8193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8193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193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8193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3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BF9B902C-6EA9-40D7-8456-776F064CD896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anchor="t"/>
          <a:lstStyle/>
          <a:p>
            <a:fld id="{0AE8677F-E7F0-4A06-BF23-F7355275EF95}" type="slidenum">
              <a:rPr lang="en-US" sz="1400" smtClean="0">
                <a:latin typeface="Arial" charset="0"/>
              </a:rPr>
              <a:pPr/>
              <a:t>1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5613" y="455613"/>
            <a:ext cx="8226425" cy="5713412"/>
          </a:xfrm>
          <a:noFill/>
        </p:spPr>
        <p:txBody>
          <a:bodyPr/>
          <a:lstStyle/>
          <a:p>
            <a:pPr marL="344488" indent="-344488" algn="ctr" eaLnBrk="1" hangingPunct="1">
              <a:buFont typeface="Wingdings" pitchFamily="2" charset="2"/>
              <a:buNone/>
              <a:tabLst>
                <a:tab pos="1828800" algn="l"/>
              </a:tabLst>
            </a:pPr>
            <a:r>
              <a:rPr lang="en-US" sz="4800" b="1" i="1" dirty="0" smtClean="0">
                <a:solidFill>
                  <a:srgbClr val="00B050"/>
                </a:solidFill>
                <a:latin typeface="Tempus Sans ITC" panose="04020404030D07020202" pitchFamily="82" charset="0"/>
              </a:rPr>
              <a:t>The Marshmallow Challenge</a:t>
            </a:r>
          </a:p>
          <a:p>
            <a:pPr marL="344488" indent="-344488" eaLnBrk="1" hangingPunct="1">
              <a:lnSpc>
                <a:spcPct val="50000"/>
              </a:lnSpc>
              <a:buFont typeface="Wingdings" pitchFamily="2" charset="2"/>
              <a:buNone/>
              <a:tabLst>
                <a:tab pos="1828800" algn="l"/>
              </a:tabLst>
            </a:pPr>
            <a:endParaRPr lang="en-US" sz="3000" dirty="0" smtClean="0"/>
          </a:p>
          <a:p>
            <a:pPr marL="344488" indent="-344488" eaLnBrk="1" hangingPunct="1">
              <a:buFont typeface="Wingdings" pitchFamily="2" charset="2"/>
              <a:buNone/>
              <a:tabLst>
                <a:tab pos="1828800" algn="l"/>
              </a:tabLst>
            </a:pPr>
            <a:endParaRPr lang="en-US" sz="1600" dirty="0" smtClean="0"/>
          </a:p>
        </p:txBody>
      </p:sp>
      <p:sp>
        <p:nvSpPr>
          <p:cNvPr id="4100" name="Line 6"/>
          <p:cNvSpPr>
            <a:spLocks noChangeShapeType="1"/>
          </p:cNvSpPr>
          <p:nvPr/>
        </p:nvSpPr>
        <p:spPr bwMode="auto">
          <a:xfrm>
            <a:off x="533400" y="1295400"/>
            <a:ext cx="8077200" cy="0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482840" y="1753592"/>
            <a:ext cx="1127760" cy="4113808"/>
            <a:chOff x="6644640" y="1829792"/>
            <a:chExt cx="1127760" cy="4113808"/>
          </a:xfrm>
        </p:grpSpPr>
        <p:pic>
          <p:nvPicPr>
            <p:cNvPr id="1030" name="Picture 6" descr="http://www.pageresource.com/clipart/clipart/buildings/famousbuildings/leaning-tow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4640" y="2133600"/>
              <a:ext cx="1127760" cy="381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52723" y="1829792"/>
              <a:ext cx="266667" cy="308571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441959" y="1447800"/>
            <a:ext cx="702564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What is it?</a:t>
            </a:r>
          </a:p>
          <a:p>
            <a:r>
              <a:rPr lang="en-US" sz="2600" i="1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In teams, you will build a tall structure using simple, everyday materials.</a:t>
            </a:r>
          </a:p>
          <a:p>
            <a:endParaRPr lang="en-US" sz="2600" dirty="0" smtClean="0">
              <a:latin typeface="+mn-lt"/>
            </a:endParaRPr>
          </a:p>
          <a:p>
            <a:r>
              <a:rPr lang="en-US" sz="2600" dirty="0" smtClean="0">
                <a:solidFill>
                  <a:srgbClr val="C00000"/>
                </a:solidFill>
                <a:latin typeface="+mn-lt"/>
              </a:rPr>
              <a:t>Why are we doing this?</a:t>
            </a:r>
            <a:endParaRPr lang="en-US" sz="2600" dirty="0">
              <a:solidFill>
                <a:srgbClr val="C00000"/>
              </a:solidFill>
              <a:latin typeface="+mn-lt"/>
            </a:endParaRPr>
          </a:p>
          <a:p>
            <a:r>
              <a:rPr lang="en-US" sz="2600" i="1" dirty="0" smtClean="0">
                <a:latin typeface="Calibri" panose="020F0502020204030204" pitchFamily="34" charset="0"/>
              </a:rPr>
              <a:t>This activity encourages teams to experience lessons in collaboration, innovation, and creativity.</a:t>
            </a:r>
          </a:p>
          <a:p>
            <a:endParaRPr lang="en-US" sz="2600" dirty="0" smtClean="0">
              <a:latin typeface="Calibri" panose="020F0502020204030204" pitchFamily="34" charset="0"/>
            </a:endParaRPr>
          </a:p>
          <a:p>
            <a:r>
              <a:rPr lang="en-US" sz="26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Who else has performed this challenge?</a:t>
            </a:r>
            <a:endParaRPr lang="en-US" sz="26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r>
              <a:rPr lang="en-US" sz="2600" i="1" dirty="0" smtClean="0">
                <a:latin typeface="Calibri" panose="020F0502020204030204" pitchFamily="34" charset="0"/>
              </a:rPr>
              <a:t>It has been done world-wide by thousands</a:t>
            </a:r>
            <a:br>
              <a:rPr lang="en-US" sz="2600" i="1" dirty="0" smtClean="0">
                <a:latin typeface="Calibri" panose="020F0502020204030204" pitchFamily="34" charset="0"/>
              </a:rPr>
            </a:br>
            <a:r>
              <a:rPr lang="en-US" sz="2600" i="1" dirty="0" smtClean="0">
                <a:latin typeface="Calibri" panose="020F0502020204030204" pitchFamily="34" charset="0"/>
              </a:rPr>
              <a:t>of people, from CFOs of big corporations to students at all levels.</a:t>
            </a:r>
            <a:endParaRPr lang="en-US" sz="2600" i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anchor="t"/>
          <a:lstStyle/>
          <a:p>
            <a:fld id="{0AE8677F-E7F0-4A06-BF23-F7355275EF95}" type="slidenum">
              <a:rPr lang="en-US" sz="1400" smtClean="0">
                <a:latin typeface="Arial" charset="0"/>
              </a:rPr>
              <a:pPr/>
              <a:t>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5613" y="455613"/>
            <a:ext cx="8226425" cy="5713412"/>
          </a:xfrm>
          <a:noFill/>
        </p:spPr>
        <p:txBody>
          <a:bodyPr/>
          <a:lstStyle/>
          <a:p>
            <a:pPr marL="344488" indent="-344488" algn="ctr" eaLnBrk="1" hangingPunct="1">
              <a:buFont typeface="Wingdings" pitchFamily="2" charset="2"/>
              <a:buNone/>
              <a:tabLst>
                <a:tab pos="1828800" algn="l"/>
              </a:tabLst>
            </a:pPr>
            <a:r>
              <a:rPr lang="en-US" sz="4800" b="1" i="1" dirty="0" smtClean="0">
                <a:solidFill>
                  <a:srgbClr val="FFC000"/>
                </a:solidFill>
                <a:latin typeface="Tempus Sans ITC" panose="04020404030D07020202" pitchFamily="82" charset="0"/>
              </a:rPr>
              <a:t>Your Tasks</a:t>
            </a:r>
          </a:p>
          <a:p>
            <a:pPr marL="344488" indent="-344488" eaLnBrk="1" hangingPunct="1">
              <a:lnSpc>
                <a:spcPct val="50000"/>
              </a:lnSpc>
              <a:buFont typeface="Wingdings" pitchFamily="2" charset="2"/>
              <a:buNone/>
              <a:tabLst>
                <a:tab pos="1828800" algn="l"/>
              </a:tabLst>
            </a:pPr>
            <a:endParaRPr lang="en-US" sz="2800" dirty="0" smtClean="0"/>
          </a:p>
          <a:p>
            <a:pPr marL="514350" indent="-514350" eaLnBrk="1" hangingPunct="1">
              <a:spcAft>
                <a:spcPts val="1200"/>
              </a:spcAft>
              <a:buFont typeface="+mj-lt"/>
              <a:buAutoNum type="arabicPeriod"/>
              <a:tabLst>
                <a:tab pos="1828800" algn="l"/>
              </a:tabLst>
            </a:pPr>
            <a:r>
              <a:rPr lang="en-US" sz="2800" dirty="0" smtClean="0"/>
              <a:t>Divide up into teams of four to five people each.</a:t>
            </a:r>
          </a:p>
          <a:p>
            <a:pPr marL="514350" indent="-514350" eaLnBrk="1" hangingPunct="1">
              <a:spcAft>
                <a:spcPts val="1200"/>
              </a:spcAft>
              <a:buFont typeface="+mj-lt"/>
              <a:buAutoNum type="arabicPeriod"/>
              <a:tabLst>
                <a:tab pos="1828800" algn="l"/>
              </a:tabLst>
            </a:pPr>
            <a:r>
              <a:rPr lang="en-US" sz="2800" dirty="0" smtClean="0"/>
              <a:t>Within the time limit and using only the materials in the paper sack, build a structure that has a single marshmallow at the very top.</a:t>
            </a:r>
          </a:p>
          <a:p>
            <a:pPr marL="0" indent="0" eaLnBrk="1" hangingPunct="1">
              <a:spcAft>
                <a:spcPts val="1200"/>
              </a:spcAft>
              <a:buNone/>
              <a:tabLst>
                <a:tab pos="1828800" algn="l"/>
              </a:tabLst>
            </a:pPr>
            <a:endParaRPr lang="en-US" sz="2800" dirty="0" smtClean="0"/>
          </a:p>
          <a:p>
            <a:pPr marL="0" indent="0" algn="ctr" eaLnBrk="1" hangingPunct="1">
              <a:spcAft>
                <a:spcPts val="1200"/>
              </a:spcAft>
              <a:buNone/>
              <a:tabLst>
                <a:tab pos="1828800" algn="l"/>
              </a:tabLst>
            </a:pPr>
            <a:r>
              <a:rPr lang="en-US" b="1" dirty="0" smtClean="0">
                <a:solidFill>
                  <a:srgbClr val="0070C0"/>
                </a:solidFill>
              </a:rPr>
              <a:t>At the end, the team with the tallest,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stable structure will be declared the winner!</a:t>
            </a:r>
          </a:p>
        </p:txBody>
      </p:sp>
      <p:sp>
        <p:nvSpPr>
          <p:cNvPr id="4100" name="Line 6"/>
          <p:cNvSpPr>
            <a:spLocks noChangeShapeType="1"/>
          </p:cNvSpPr>
          <p:nvPr/>
        </p:nvSpPr>
        <p:spPr bwMode="auto">
          <a:xfrm>
            <a:off x="533400" y="1295400"/>
            <a:ext cx="8077200" cy="0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404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anchor="t"/>
          <a:lstStyle/>
          <a:p>
            <a:fld id="{0AE8677F-E7F0-4A06-BF23-F7355275EF95}" type="slidenum">
              <a:rPr lang="en-US" sz="1400" smtClean="0">
                <a:latin typeface="Arial" charset="0"/>
              </a:rPr>
              <a:pPr/>
              <a:t>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5613" y="455613"/>
            <a:ext cx="8226425" cy="5713412"/>
          </a:xfrm>
          <a:noFill/>
        </p:spPr>
        <p:txBody>
          <a:bodyPr/>
          <a:lstStyle/>
          <a:p>
            <a:pPr marL="344488" indent="-344488" algn="ctr" eaLnBrk="1" hangingPunct="1">
              <a:buFont typeface="Wingdings" pitchFamily="2" charset="2"/>
              <a:buNone/>
              <a:tabLst>
                <a:tab pos="1828800" algn="l"/>
              </a:tabLst>
            </a:pPr>
            <a:r>
              <a:rPr lang="en-US" sz="4800" b="1" i="1" dirty="0" smtClean="0">
                <a:solidFill>
                  <a:srgbClr val="0070C0"/>
                </a:solidFill>
                <a:latin typeface="Tempus Sans ITC" panose="04020404030D07020202" pitchFamily="82" charset="0"/>
              </a:rPr>
              <a:t>Materials</a:t>
            </a:r>
          </a:p>
          <a:p>
            <a:pPr marL="344488" indent="-344488" eaLnBrk="1" hangingPunct="1">
              <a:lnSpc>
                <a:spcPct val="50000"/>
              </a:lnSpc>
              <a:buFont typeface="Wingdings" pitchFamily="2" charset="2"/>
              <a:buNone/>
              <a:tabLst>
                <a:tab pos="1828800" algn="l"/>
              </a:tabLst>
            </a:pPr>
            <a:endParaRPr lang="en-US" sz="2400" dirty="0" smtClean="0"/>
          </a:p>
          <a:p>
            <a:pPr eaLnBrk="1" hangingPunct="1">
              <a:spcAft>
                <a:spcPts val="1200"/>
              </a:spcAft>
              <a:tabLst>
                <a:tab pos="1828800" algn="l"/>
              </a:tabLst>
            </a:pPr>
            <a:r>
              <a:rPr lang="en-US" sz="2800" dirty="0" smtClean="0"/>
              <a:t>20 sticks of spaghetti</a:t>
            </a:r>
          </a:p>
          <a:p>
            <a:pPr eaLnBrk="1" hangingPunct="1">
              <a:spcAft>
                <a:spcPts val="1200"/>
              </a:spcAft>
              <a:tabLst>
                <a:tab pos="1828800" algn="l"/>
              </a:tabLst>
            </a:pPr>
            <a:r>
              <a:rPr lang="en-US" sz="2800" dirty="0" smtClean="0"/>
              <a:t>1 yard of masking tape</a:t>
            </a:r>
          </a:p>
          <a:p>
            <a:pPr eaLnBrk="1" hangingPunct="1">
              <a:spcAft>
                <a:spcPts val="1200"/>
              </a:spcAft>
              <a:tabLst>
                <a:tab pos="1828800" algn="l"/>
              </a:tabLst>
            </a:pPr>
            <a:r>
              <a:rPr lang="en-US" sz="2800" dirty="0" smtClean="0"/>
              <a:t>1 yard of string</a:t>
            </a:r>
          </a:p>
          <a:p>
            <a:pPr eaLnBrk="1" hangingPunct="1">
              <a:spcAft>
                <a:spcPts val="1200"/>
              </a:spcAft>
              <a:tabLst>
                <a:tab pos="1828800" algn="l"/>
              </a:tabLst>
            </a:pPr>
            <a:r>
              <a:rPr lang="en-US" sz="2800" dirty="0" smtClean="0"/>
              <a:t>1 pair of scissors</a:t>
            </a:r>
          </a:p>
          <a:p>
            <a:pPr eaLnBrk="1" hangingPunct="1">
              <a:spcAft>
                <a:spcPts val="1200"/>
              </a:spcAft>
              <a:tabLst>
                <a:tab pos="1828800" algn="l"/>
              </a:tabLst>
            </a:pPr>
            <a:r>
              <a:rPr lang="en-US" sz="2800" dirty="0" smtClean="0"/>
              <a:t>1 marshmallow</a:t>
            </a:r>
          </a:p>
          <a:p>
            <a:pPr eaLnBrk="1" hangingPunct="1">
              <a:tabLst>
                <a:tab pos="1828800" algn="l"/>
              </a:tabLst>
            </a:pPr>
            <a:r>
              <a:rPr lang="en-US" sz="2800" dirty="0" smtClean="0"/>
              <a:t>Paper sack to hold materials</a:t>
            </a:r>
            <a:br>
              <a:rPr lang="en-US" sz="2800" dirty="0" smtClean="0"/>
            </a:br>
            <a:r>
              <a:rPr lang="en-US" sz="2800" i="1" dirty="0" smtClean="0"/>
              <a:t>Please do not damage the sack!</a:t>
            </a:r>
          </a:p>
          <a:p>
            <a:pPr marL="0" indent="0" eaLnBrk="1" hangingPunct="1">
              <a:buNone/>
              <a:tabLst>
                <a:tab pos="1828800" algn="l"/>
              </a:tabLst>
            </a:pPr>
            <a:endParaRPr lang="en-US" sz="1600" dirty="0" smtClean="0"/>
          </a:p>
        </p:txBody>
      </p:sp>
      <p:sp>
        <p:nvSpPr>
          <p:cNvPr id="4100" name="Line 6"/>
          <p:cNvSpPr>
            <a:spLocks noChangeShapeType="1"/>
          </p:cNvSpPr>
          <p:nvPr/>
        </p:nvSpPr>
        <p:spPr bwMode="auto">
          <a:xfrm>
            <a:off x="533400" y="1295400"/>
            <a:ext cx="8077200" cy="0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1348740"/>
            <a:ext cx="1661160" cy="7086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7781" y="2150154"/>
            <a:ext cx="687619" cy="6285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5200" y="2921794"/>
            <a:ext cx="1514475" cy="5476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57587" y="3531200"/>
            <a:ext cx="1243013" cy="619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15000" y="4876800"/>
            <a:ext cx="564356" cy="9644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14220" y="4132420"/>
            <a:ext cx="584835" cy="62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332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anchor="t"/>
          <a:lstStyle/>
          <a:p>
            <a:fld id="{0AE8677F-E7F0-4A06-BF23-F7355275EF95}" type="slidenum">
              <a:rPr lang="en-US" sz="1400" smtClean="0">
                <a:latin typeface="Arial" charset="0"/>
              </a:rPr>
              <a:pPr/>
              <a:t>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5613" y="455613"/>
            <a:ext cx="8226425" cy="5713412"/>
          </a:xfrm>
          <a:noFill/>
        </p:spPr>
        <p:txBody>
          <a:bodyPr/>
          <a:lstStyle/>
          <a:p>
            <a:pPr marL="344488" indent="-344488" algn="ctr" eaLnBrk="1" hangingPunct="1">
              <a:buFont typeface="Wingdings" pitchFamily="2" charset="2"/>
              <a:buNone/>
              <a:tabLst>
                <a:tab pos="1828800" algn="l"/>
              </a:tabLst>
            </a:pPr>
            <a:r>
              <a:rPr lang="en-US" sz="4800" b="1" i="1" dirty="0" smtClean="0">
                <a:solidFill>
                  <a:srgbClr val="FF0000"/>
                </a:solidFill>
                <a:latin typeface="Tempus Sans ITC" panose="04020404030D07020202" pitchFamily="82" charset="0"/>
              </a:rPr>
              <a:t>The Rules</a:t>
            </a:r>
            <a:endParaRPr lang="en-US" sz="4800" b="1" i="1" dirty="0" smtClean="0">
              <a:solidFill>
                <a:srgbClr val="FF0000"/>
              </a:solidFill>
              <a:latin typeface="Tempus Sans ITC" panose="04020404030D07020202" pitchFamily="82" charset="0"/>
            </a:endParaRPr>
          </a:p>
          <a:p>
            <a:pPr marL="344488" indent="-344488" eaLnBrk="1" hangingPunct="1">
              <a:lnSpc>
                <a:spcPct val="50000"/>
              </a:lnSpc>
              <a:buFont typeface="Wingdings" pitchFamily="2" charset="2"/>
              <a:buNone/>
              <a:tabLst>
                <a:tab pos="1828800" algn="l"/>
              </a:tabLst>
            </a:pPr>
            <a:endParaRPr lang="en-US" sz="2400" dirty="0" smtClean="0"/>
          </a:p>
          <a:p>
            <a:pPr eaLnBrk="1" hangingPunct="1">
              <a:tabLst>
                <a:tab pos="1828800" algn="l"/>
              </a:tabLst>
            </a:pPr>
            <a:r>
              <a:rPr lang="en-US" sz="2600" dirty="0" smtClean="0">
                <a:solidFill>
                  <a:srgbClr val="C00000"/>
                </a:solidFill>
              </a:rPr>
              <a:t>Build the tallest </a:t>
            </a:r>
            <a:r>
              <a:rPr lang="en-US" sz="2600" b="1" dirty="0" smtClean="0">
                <a:solidFill>
                  <a:srgbClr val="C00000"/>
                </a:solidFill>
              </a:rPr>
              <a:t>freestanding</a:t>
            </a:r>
            <a:r>
              <a:rPr lang="en-US" sz="2600" dirty="0" smtClean="0">
                <a:solidFill>
                  <a:srgbClr val="C00000"/>
                </a:solidFill>
              </a:rPr>
              <a:t> structure</a:t>
            </a:r>
          </a:p>
          <a:p>
            <a:pPr lvl="1" eaLnBrk="1" hangingPunct="1">
              <a:tabLst>
                <a:tab pos="1828800" algn="l"/>
              </a:tabLst>
            </a:pPr>
            <a:r>
              <a:rPr lang="en-US" sz="2200" i="1" dirty="0" smtClean="0"/>
              <a:t>Measured from table surface to top of marshmallow</a:t>
            </a:r>
          </a:p>
          <a:p>
            <a:pPr lvl="1" eaLnBrk="1" hangingPunct="1">
              <a:tabLst>
                <a:tab pos="1828800" algn="l"/>
              </a:tabLst>
            </a:pPr>
            <a:r>
              <a:rPr lang="en-US" sz="2200" i="1" dirty="0" smtClean="0"/>
              <a:t>You cannot move the table itself</a:t>
            </a:r>
          </a:p>
          <a:p>
            <a:pPr eaLnBrk="1" hangingPunct="1">
              <a:tabLst>
                <a:tab pos="1828800" algn="l"/>
              </a:tabLst>
            </a:pPr>
            <a:r>
              <a:rPr lang="en-US" sz="2600" dirty="0" smtClean="0">
                <a:solidFill>
                  <a:srgbClr val="C00000"/>
                </a:solidFill>
              </a:rPr>
              <a:t>The </a:t>
            </a:r>
            <a:r>
              <a:rPr lang="en-US" sz="2600" b="1" dirty="0" smtClean="0">
                <a:solidFill>
                  <a:srgbClr val="C00000"/>
                </a:solidFill>
              </a:rPr>
              <a:t>entire</a:t>
            </a:r>
            <a:r>
              <a:rPr lang="en-US" sz="2600" dirty="0" smtClean="0">
                <a:solidFill>
                  <a:srgbClr val="C00000"/>
                </a:solidFill>
              </a:rPr>
              <a:t> marshmallow must be on top</a:t>
            </a:r>
          </a:p>
          <a:p>
            <a:pPr lvl="1" eaLnBrk="1" hangingPunct="1">
              <a:tabLst>
                <a:tab pos="1828800" algn="l"/>
              </a:tabLst>
            </a:pPr>
            <a:r>
              <a:rPr lang="en-US" sz="2200" i="1" dirty="0" smtClean="0"/>
              <a:t>Cutting or eating the marshmallow disqualifies the team</a:t>
            </a:r>
          </a:p>
          <a:p>
            <a:pPr eaLnBrk="1" hangingPunct="1">
              <a:tabLst>
                <a:tab pos="1828800" algn="l"/>
              </a:tabLst>
            </a:pPr>
            <a:r>
              <a:rPr lang="en-US" sz="2600" dirty="0" smtClean="0">
                <a:solidFill>
                  <a:srgbClr val="C00000"/>
                </a:solidFill>
              </a:rPr>
              <a:t>Use as much or as litt</a:t>
            </a:r>
            <a:r>
              <a:rPr lang="en-US" sz="2600" dirty="0" smtClean="0">
                <a:solidFill>
                  <a:srgbClr val="C00000"/>
                </a:solidFill>
              </a:rPr>
              <a:t>le of the kit as you like</a:t>
            </a:r>
          </a:p>
          <a:p>
            <a:pPr lvl="1" eaLnBrk="1" hangingPunct="1">
              <a:tabLst>
                <a:tab pos="1828800" algn="l"/>
              </a:tabLst>
            </a:pPr>
            <a:r>
              <a:rPr lang="en-US" sz="2200" i="1" dirty="0" smtClean="0"/>
              <a:t>You cannot use the paper bag as part of the structure</a:t>
            </a:r>
          </a:p>
          <a:p>
            <a:pPr eaLnBrk="1" hangingPunct="1">
              <a:tabLst>
                <a:tab pos="1828800" algn="l"/>
              </a:tabLst>
            </a:pPr>
            <a:r>
              <a:rPr lang="en-US" sz="2600" dirty="0" smtClean="0">
                <a:solidFill>
                  <a:srgbClr val="C00000"/>
                </a:solidFill>
              </a:rPr>
              <a:t>Breaking up the spaghetti, string, or tape is allowed</a:t>
            </a:r>
          </a:p>
          <a:p>
            <a:pPr lvl="1" eaLnBrk="1" hangingPunct="1">
              <a:tabLst>
                <a:tab pos="1828800" algn="l"/>
              </a:tabLst>
            </a:pPr>
            <a:r>
              <a:rPr lang="en-US" sz="2200" i="1" dirty="0" smtClean="0"/>
              <a:t>You can break the spaghetti and cut the string and tape</a:t>
            </a:r>
            <a:endParaRPr lang="en-US" sz="2200" i="1" dirty="0" smtClean="0"/>
          </a:p>
          <a:p>
            <a:pPr eaLnBrk="1" hangingPunct="1">
              <a:tabLst>
                <a:tab pos="1828800" algn="l"/>
              </a:tabLst>
            </a:pPr>
            <a:r>
              <a:rPr lang="en-US" sz="2400" dirty="0" smtClean="0">
                <a:solidFill>
                  <a:srgbClr val="C00000"/>
                </a:solidFill>
              </a:rPr>
              <a:t>The challenge lasts exactly 18 minutes</a:t>
            </a:r>
          </a:p>
          <a:p>
            <a:pPr lvl="1" eaLnBrk="1" hangingPunct="1">
              <a:tabLst>
                <a:tab pos="1828800" algn="l"/>
              </a:tabLst>
            </a:pPr>
            <a:r>
              <a:rPr lang="en-US" sz="2000" i="1" dirty="0" smtClean="0"/>
              <a:t>Teams cannot touch or hold on to the structure when time runs out</a:t>
            </a:r>
          </a:p>
          <a:p>
            <a:pPr marL="0" indent="0" eaLnBrk="1" hangingPunct="1">
              <a:buNone/>
              <a:tabLst>
                <a:tab pos="1828800" algn="l"/>
              </a:tabLst>
            </a:pPr>
            <a:endParaRPr lang="en-US" sz="1600" dirty="0" smtClean="0"/>
          </a:p>
        </p:txBody>
      </p:sp>
      <p:sp>
        <p:nvSpPr>
          <p:cNvPr id="4100" name="Line 6"/>
          <p:cNvSpPr>
            <a:spLocks noChangeShapeType="1"/>
          </p:cNvSpPr>
          <p:nvPr/>
        </p:nvSpPr>
        <p:spPr bwMode="auto">
          <a:xfrm>
            <a:off x="533400" y="1295400"/>
            <a:ext cx="8077200" cy="0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103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2911</TotalTime>
  <Words>240</Words>
  <Application>Microsoft Office PowerPoint</Application>
  <PresentationFormat>On-screen Show (4:3)</PresentationFormat>
  <Paragraphs>44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Arial Black</vt:lpstr>
      <vt:lpstr>Calibri</vt:lpstr>
      <vt:lpstr>Tempus Sans ITC</vt:lpstr>
      <vt:lpstr>Times New Roman</vt:lpstr>
      <vt:lpstr>Verdana</vt:lpstr>
      <vt:lpstr>Wingdings</vt:lpstr>
      <vt:lpstr>Pixel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Phillip Wong</dc:creator>
  <cp:lastModifiedBy>Phillip Wong</cp:lastModifiedBy>
  <cp:revision>513</cp:revision>
  <dcterms:created xsi:type="dcterms:W3CDTF">2005-03-25T08:43:08Z</dcterms:created>
  <dcterms:modified xsi:type="dcterms:W3CDTF">2014-12-11T23:44:35Z</dcterms:modified>
</cp:coreProperties>
</file>